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71" r:id="rId8"/>
    <p:sldId id="272" r:id="rId9"/>
    <p:sldId id="262" r:id="rId10"/>
    <p:sldId id="269" r:id="rId11"/>
    <p:sldId id="270" r:id="rId12"/>
    <p:sldId id="263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ade\OneDrive\Documents\Th&#232;se\Productions%20&#233;crites\Chapitres\Graphiques%20t&#233;l&#233;%20et%20TOP%20C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b="1" i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Graphique 1. Montant des revenus issus de la commercialisation en</a:t>
            </a:r>
            <a:r>
              <a:rPr lang="fr-FR" sz="1200" b="1" i="0" baseline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millions de dollars courants (1985-2016)</a:t>
            </a:r>
            <a:endParaRPr lang="fr-FR" sz="1200" b="1" i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382383419689119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Feuil1!$B$26</c:f>
              <c:strCache>
                <c:ptCount val="1"/>
                <c:pt idx="0">
                  <c:v>Montant (y compris valeur en nature)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Feuil1!$A$27:$A$34</c:f>
              <c:strCache>
                <c:ptCount val="8"/>
                <c:pt idx="0">
                  <c:v>1985-1988</c:v>
                </c:pt>
                <c:pt idx="1">
                  <c:v>1989-1992</c:v>
                </c:pt>
                <c:pt idx="2">
                  <c:v>1993-1996</c:v>
                </c:pt>
                <c:pt idx="3">
                  <c:v>1997-2000</c:v>
                </c:pt>
                <c:pt idx="4">
                  <c:v>2001-2004</c:v>
                </c:pt>
                <c:pt idx="5">
                  <c:v>2005-2008</c:v>
                </c:pt>
                <c:pt idx="6">
                  <c:v>2009-2012</c:v>
                </c:pt>
                <c:pt idx="7">
                  <c:v>2013-2016</c:v>
                </c:pt>
              </c:strCache>
            </c:strRef>
          </c:cat>
          <c:val>
            <c:numRef>
              <c:f>Feuil1!$B$27:$B$34</c:f>
              <c:numCache>
                <c:formatCode>General</c:formatCode>
                <c:ptCount val="8"/>
                <c:pt idx="0">
                  <c:v>106</c:v>
                </c:pt>
                <c:pt idx="1">
                  <c:v>192</c:v>
                </c:pt>
                <c:pt idx="2">
                  <c:v>376</c:v>
                </c:pt>
                <c:pt idx="3">
                  <c:v>579</c:v>
                </c:pt>
                <c:pt idx="4">
                  <c:v>650</c:v>
                </c:pt>
                <c:pt idx="5">
                  <c:v>866</c:v>
                </c:pt>
                <c:pt idx="6">
                  <c:v>957</c:v>
                </c:pt>
                <c:pt idx="7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EF-4A12-9E67-700C73631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0224600"/>
        <c:axId val="540224928"/>
      </c:barChart>
      <c:catAx>
        <c:axId val="540224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540224928"/>
        <c:crosses val="autoZero"/>
        <c:auto val="1"/>
        <c:lblAlgn val="ctr"/>
        <c:lblOffset val="100"/>
        <c:noMultiLvlLbl val="0"/>
      </c:catAx>
      <c:valAx>
        <c:axId val="540224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540224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fr-FR"/>
              <a:t>Graphique 2. Evolution des candidatures aux Jeux Olympiques d'hiver (2002-2026)</a:t>
            </a:r>
          </a:p>
        </c:rich>
      </c:tx>
      <c:layout>
        <c:manualLayout>
          <c:xMode val="edge"/>
          <c:yMode val="edge"/>
          <c:x val="0.15166083406240888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Villes candidates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Feuil1!$A$2:$A$8</c:f>
              <c:numCache>
                <c:formatCode>General</c:formatCode>
                <c:ptCount val="7"/>
                <c:pt idx="0">
                  <c:v>2002</c:v>
                </c:pt>
                <c:pt idx="1">
                  <c:v>2006</c:v>
                </c:pt>
                <c:pt idx="2">
                  <c:v>2010</c:v>
                </c:pt>
                <c:pt idx="3">
                  <c:v>2014</c:v>
                </c:pt>
                <c:pt idx="4">
                  <c:v>2018</c:v>
                </c:pt>
                <c:pt idx="5">
                  <c:v>2022</c:v>
                </c:pt>
                <c:pt idx="6">
                  <c:v>2026</c:v>
                </c:pt>
              </c:numCache>
            </c:numRef>
          </c:cat>
          <c:val>
            <c:numRef>
              <c:f>Feuil1!$B$2:$B$8</c:f>
              <c:numCache>
                <c:formatCode>General</c:formatCode>
                <c:ptCount val="7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3C-49AA-AE88-E6AE3C1564A7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Villes requérantes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Feuil1!$A$2:$A$8</c:f>
              <c:numCache>
                <c:formatCode>General</c:formatCode>
                <c:ptCount val="7"/>
                <c:pt idx="0">
                  <c:v>2002</c:v>
                </c:pt>
                <c:pt idx="1">
                  <c:v>2006</c:v>
                </c:pt>
                <c:pt idx="2">
                  <c:v>2010</c:v>
                </c:pt>
                <c:pt idx="3">
                  <c:v>2014</c:v>
                </c:pt>
                <c:pt idx="4">
                  <c:v>2018</c:v>
                </c:pt>
                <c:pt idx="5">
                  <c:v>2022</c:v>
                </c:pt>
                <c:pt idx="6">
                  <c:v>2026</c:v>
                </c:pt>
              </c:numCache>
            </c:numRef>
          </c:cat>
          <c:val>
            <c:numRef>
              <c:f>Feuil1!$C$2:$C$8</c:f>
              <c:numCache>
                <c:formatCode>General</c:formatCode>
                <c:ptCount val="7"/>
                <c:pt idx="0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3C-49AA-AE88-E6AE3C1564A7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Abandons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Feuil1!$A$2:$A$8</c:f>
              <c:numCache>
                <c:formatCode>General</c:formatCode>
                <c:ptCount val="7"/>
                <c:pt idx="0">
                  <c:v>2002</c:v>
                </c:pt>
                <c:pt idx="1">
                  <c:v>2006</c:v>
                </c:pt>
                <c:pt idx="2">
                  <c:v>2010</c:v>
                </c:pt>
                <c:pt idx="3">
                  <c:v>2014</c:v>
                </c:pt>
                <c:pt idx="4">
                  <c:v>2018</c:v>
                </c:pt>
                <c:pt idx="5">
                  <c:v>2022</c:v>
                </c:pt>
                <c:pt idx="6">
                  <c:v>2026</c:v>
                </c:pt>
              </c:numCache>
            </c:numRef>
          </c:cat>
          <c:val>
            <c:numRef>
              <c:f>Feuil1!$D$2:$D$8</c:f>
              <c:numCache>
                <c:formatCode>General</c:formatCode>
                <c:ptCount val="7"/>
                <c:pt idx="2">
                  <c:v>1</c:v>
                </c:pt>
                <c:pt idx="5">
                  <c:v>6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3C-49AA-AE88-E6AE3C156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6497296"/>
        <c:axId val="406494672"/>
      </c:barChart>
      <c:catAx>
        <c:axId val="40649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06494672"/>
        <c:crosses val="autoZero"/>
        <c:auto val="1"/>
        <c:lblAlgn val="ctr"/>
        <c:lblOffset val="100"/>
        <c:noMultiLvlLbl val="0"/>
      </c:catAx>
      <c:valAx>
        <c:axId val="40649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0649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fr-FR"/>
              <a:t>Graphique 3. Evolution des candidatures aux Jeux Olympiques d'été (2000-2024)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Villes candidates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Feuil1!$A$2:$A$8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  <c:pt idx="4">
                  <c:v>2016</c:v>
                </c:pt>
                <c:pt idx="5">
                  <c:v>2020</c:v>
                </c:pt>
                <c:pt idx="6">
                  <c:v>2024</c:v>
                </c:pt>
              </c:numCache>
            </c:numRef>
          </c:cat>
          <c:val>
            <c:numRef>
              <c:f>Feuil1!$B$2:$B$8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1C-4509-BE51-BE65C0E2CE2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Villes requérantes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Feuil1!$A$2:$A$8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  <c:pt idx="4">
                  <c:v>2016</c:v>
                </c:pt>
                <c:pt idx="5">
                  <c:v>2020</c:v>
                </c:pt>
                <c:pt idx="6">
                  <c:v>2024</c:v>
                </c:pt>
              </c:numCache>
            </c:numRef>
          </c:cat>
          <c:val>
            <c:numRef>
              <c:f>Feuil1!$C$2:$C$8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1C-4509-BE51-BE65C0E2CE2E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Abandons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Feuil1!$A$2:$A$8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2004</c:v>
                </c:pt>
                <c:pt idx="2">
                  <c:v>2008</c:v>
                </c:pt>
                <c:pt idx="3">
                  <c:v>2012</c:v>
                </c:pt>
                <c:pt idx="4">
                  <c:v>2016</c:v>
                </c:pt>
                <c:pt idx="5">
                  <c:v>2020</c:v>
                </c:pt>
                <c:pt idx="6">
                  <c:v>2024</c:v>
                </c:pt>
              </c:numCache>
            </c:numRef>
          </c:cat>
          <c:val>
            <c:numRef>
              <c:f>Feuil1!$D$2:$D$8</c:f>
              <c:numCache>
                <c:formatCode>General</c:formatCode>
                <c:ptCount val="7"/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1C-4509-BE51-BE65C0E2C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6685440"/>
        <c:axId val="706686424"/>
      </c:barChart>
      <c:catAx>
        <c:axId val="70668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706686424"/>
        <c:crosses val="autoZero"/>
        <c:auto val="1"/>
        <c:lblAlgn val="ctr"/>
        <c:lblOffset val="100"/>
        <c:noMultiLvlLbl val="0"/>
      </c:catAx>
      <c:valAx>
        <c:axId val="706686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70668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249427-657C-003D-E0BD-6073F1E4F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9EFE7E-B586-282D-9891-F2359C5B8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76BC49-7B46-064C-D283-0C925F904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F6753F-F874-B595-E8ED-D678FF1A5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2696C8-3CD4-7508-20A6-4027D09C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32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241BF0-6F79-9C98-A169-48713B588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59903C-1557-F3A2-7469-1A3B2B9FC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6B4605-2FA5-B804-AE8C-BA36A428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894EAE-98EC-668B-A532-5C8FD7C0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D69E67-1D7A-B16A-1197-A6BB2278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98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4361E04-28FC-4239-821C-1C737BFC2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31980A-59C3-AC58-0091-D0531CE96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7B260-1A2A-7760-2E20-77341EAA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59BEEA-C338-544D-1805-B3AA97FC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9F04B-ED5C-D7E6-129C-9139D970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8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0607D-84E7-0C6C-DD32-E9D391B3C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8CFE66-C0D5-A90F-B335-7D7331AFC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E7AF7-1A77-FA8C-AC13-29FF7C99C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F5844A-E8AE-B708-A5D8-38C110AF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70797-A9CC-E4F5-AEFF-9C8BA9C0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54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F45A20-D47F-9704-1659-9AF6F37E2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AEE5B3-B556-39A2-BFA6-52B1F28BC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B518FD-8B0E-DC8B-92A8-1F5A28304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45F55D-1C7D-43FD-61DA-37051A7C0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BFACF4-C4E6-EFE4-D4E5-F00CFCADB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3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F0EE2-EC19-DCF6-6B4D-458CF62A1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96F3D2-58E8-AAC7-81C3-6E2C4F0EF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807471-8FD4-E711-6AB7-4F9710B13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A40309-0F53-43C5-9D37-DB2C5CFB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61B0ED-24AB-67ED-86F0-DD32F2D5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DA3390-274B-C613-A9B2-12DDFAB56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2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DC7B0-68C1-367A-C75C-A1D9A32A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1C6257-081F-E07E-4849-84165BB89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D4A366-4155-FBCB-A81E-6D086C4E7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200D7E-C04E-F154-1174-3251803BA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195DA8-D691-5361-931D-6F545EBDFE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D33A46A-A08C-081D-0F57-7A7A2EA76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BA918C-9C80-C584-A015-4D3D1AF0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961A53C-436F-BBD6-BCA9-F36EBFC96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9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DF2FF6-A82C-905E-6E11-78680CE8F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050EC6-7753-D3A8-952B-03F305C6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5168C4C-76F6-BF3F-F86B-97A1E095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79DE8F3-9702-4BC1-2602-93D6664C6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43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5BD3C2-134C-7D3E-77D2-F3D5B287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7ED65A-ECA7-56D2-3B04-0B744E7C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EE1CFD-E926-1AF0-D670-DE1ADFB2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4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94261-3D56-0A99-3E01-FB45B73A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3D26F1-F089-D25B-9BD9-E075CC32D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8E8350-DDD1-8625-14F9-D48D53DFE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79E7C6-342A-E406-F550-AC474DAA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4031D8-FBD8-5034-3683-513E04E5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94C487-C758-1881-406D-5ACEE97DD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17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63F559-FE42-692B-DA95-B4CD2791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6DF03FE-741E-4700-4ACA-34619E72C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2E6510-313C-A574-E016-F0EF128D4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B3A010-FD70-D5BD-7F9A-85DCF26AE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D8867A-851E-BC92-3820-D74C6DF7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1029DE-1CE5-7E21-2CD1-DA417DAAB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52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C66C3F-59E5-425F-47EE-CBB7397B9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3B0BC9-4F83-9D2A-0B98-88D9CE47E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4AB976-88F7-DBD4-ECE5-87791766A8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0641BB-6B46-4FA4-A4FA-D40DECF6BD5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145AA5-EDEB-E05D-234B-4F3F5BF02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718C7B-A3EC-E50F-B9E6-2B560641E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6218A7-9C1E-4F1C-B1AE-7B997A7706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33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5E4A5E-5848-3DB9-0CC2-EB577A045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8368"/>
            <a:ext cx="9144000" cy="238760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Jeux Olympiques en chiffres et tableaux</a:t>
            </a:r>
          </a:p>
        </p:txBody>
      </p:sp>
    </p:spTree>
    <p:extLst>
      <p:ext uri="{BB962C8B-B14F-4D97-AF65-F5344CB8AC3E}">
        <p14:creationId xmlns:p14="http://schemas.microsoft.com/office/powerpoint/2010/main" val="487204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apture d’écran, nombre, menu&#10;&#10;Description générée automatiquement">
            <a:extLst>
              <a:ext uri="{FF2B5EF4-FFF2-40B4-BE49-F238E27FC236}">
                <a16:creationId xmlns:a16="http://schemas.microsoft.com/office/drawing/2014/main" id="{806066A5-358A-A52F-5DC0-A5F0A473D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20" y="263813"/>
            <a:ext cx="5787125" cy="616469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B9C16A8-C963-45DC-85CA-67A20ABA72A2}"/>
              </a:ext>
            </a:extLst>
          </p:cNvPr>
          <p:cNvSpPr txBox="1"/>
          <p:nvPr/>
        </p:nvSpPr>
        <p:spPr>
          <a:xfrm>
            <a:off x="6265949" y="5598068"/>
            <a:ext cx="49628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kern="0" cap="small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Chappelet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Jean-Loup, « Winter Olympic Referendums: Reasons for Opposition to the Games », </a:t>
            </a:r>
            <a:r>
              <a:rPr lang="en-US" sz="1100" i="1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The International Journal of the History of Sport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n</a:t>
            </a:r>
            <a:r>
              <a:rPr lang="en-US" sz="1100" kern="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13‑14, vol. 38, 2021, p. 1369‑1384.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968789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17A17D8-6113-A616-219D-E66573C69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352776"/>
              </p:ext>
            </p:extLst>
          </p:nvPr>
        </p:nvGraphicFramePr>
        <p:xfrm>
          <a:off x="149168" y="206735"/>
          <a:ext cx="8283632" cy="6444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0233">
                  <a:extLst>
                    <a:ext uri="{9D8B030D-6E8A-4147-A177-3AD203B41FA5}">
                      <a16:colId xmlns:a16="http://schemas.microsoft.com/office/drawing/2014/main" val="3579995876"/>
                    </a:ext>
                  </a:extLst>
                </a:gridCol>
                <a:gridCol w="1416999">
                  <a:extLst>
                    <a:ext uri="{9D8B030D-6E8A-4147-A177-3AD203B41FA5}">
                      <a16:colId xmlns:a16="http://schemas.microsoft.com/office/drawing/2014/main" val="2209762710"/>
                    </a:ext>
                  </a:extLst>
                </a:gridCol>
                <a:gridCol w="1303208">
                  <a:extLst>
                    <a:ext uri="{9D8B030D-6E8A-4147-A177-3AD203B41FA5}">
                      <a16:colId xmlns:a16="http://schemas.microsoft.com/office/drawing/2014/main" val="4051453443"/>
                    </a:ext>
                  </a:extLst>
                </a:gridCol>
                <a:gridCol w="1416999">
                  <a:extLst>
                    <a:ext uri="{9D8B030D-6E8A-4147-A177-3AD203B41FA5}">
                      <a16:colId xmlns:a16="http://schemas.microsoft.com/office/drawing/2014/main" val="2886242454"/>
                    </a:ext>
                  </a:extLst>
                </a:gridCol>
                <a:gridCol w="3056193">
                  <a:extLst>
                    <a:ext uri="{9D8B030D-6E8A-4147-A177-3AD203B41FA5}">
                      <a16:colId xmlns:a16="http://schemas.microsoft.com/office/drawing/2014/main" val="2840228591"/>
                    </a:ext>
                  </a:extLst>
                </a:gridCol>
              </a:tblGrid>
              <a:tr h="717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Station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Discipline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Environnement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Prix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Remarques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1099714240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 Saisies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Biathlon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 de fond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Pollution du ruisseau le Nantrouge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Cons. 10M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 m3 pour créer un amphithéâtre, pour 14 000 personnes dans une région pleine de tourbières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164613183"/>
                  </a:ext>
                </a:extLst>
              </a:tr>
              <a:tr h="466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Courchevel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Saut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Combiné nordique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Cons. 25-40M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ha de forêt déboisés (5 600 arbres) pour parking et tremplins.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30 000-200 000 m3 de béton pour stabiliser les tremplins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 m3 de roche dynamitée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1303850793"/>
                  </a:ext>
                </a:extLst>
              </a:tr>
              <a:tr h="1922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 d’Isère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 alpin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Descente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Travaux 5M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 m3 d’urbanisation, 40 000 m3 de terrassement sur la face de Bellevarde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2984761438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Vallées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Méribel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 alpin, slalom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Hockey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Travaux 20M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22 500 m² de nouvelles constructions, 230 canons à neige + 1 patinoire, 1000 habitants. 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2037275071"/>
                  </a:ext>
                </a:extLst>
              </a:tr>
              <a:tr h="1487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Tignes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 alpin, slalom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Pollution du lac de Tignes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Travaux 1,5M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 m3 de terrassement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3780453774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Vallées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 Menuires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 alpin, slalom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 G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Cons. 10M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 m² de nouvelles constructions, 200 canons à neige. L’eau est relativement rare. Réservoirs pour 190 canons. 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507465067"/>
                  </a:ext>
                </a:extLst>
              </a:tr>
              <a:tr h="1922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 Arcs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 artistique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 de vitesse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Cons. 4M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Terrassement de 200 000 m3 pour le KL. Une piste existait déjà. 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294916562"/>
                  </a:ext>
                </a:extLst>
              </a:tr>
              <a:tr h="5000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Plagne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Luge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Bobsleigh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Artificialisation d’un ruisseau en amont.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Terrain schisteux instable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Cons. 35-60M.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Entretien 1M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tonnes d’ammoniac dans 80 km de conduites pour le refroidissement. 70 000 m3 de terrassement. 6 ha déboisés. 10 000 m3 de béton. Environ 250 pratiquants en France. 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3352262096"/>
                  </a:ext>
                </a:extLst>
              </a:tr>
              <a:tr h="2692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Patinage artistique et vitesse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 track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Centre culturel budgété à 10M, prix final 17M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1842999441"/>
                  </a:ext>
                </a:extLst>
              </a:tr>
              <a:tr h="1922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Pralognan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Curling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Cons. 4-10M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Entretien 150 000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C’est une des communes les plus endettées de France !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362957687"/>
                  </a:ext>
                </a:extLst>
              </a:tr>
              <a:tr h="3795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Brides-les-Bains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Village olympique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Cons. 35-75M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de 150-200M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d’une télécabine de 6km de long pour se relier à Méribel, déboisement 1500m de long et 30m de large + 60 pylones. Rénovations des hôtels, parking, 45 000 m² d’urbanisation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3267917619"/>
                  </a:ext>
                </a:extLst>
              </a:tr>
              <a:tr h="71767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 total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10023"/>
                  </a:ext>
                </a:extLst>
              </a:tr>
              <a:tr h="1189798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1M de m3 de béton injecté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730 000 – 1 M de m3 de terrassement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320 000 – 500 000 m² d’urbanisation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 ha déboisés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322M de droits TV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298M de sponsoring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214M Etat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72M hébergement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37M billets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200-250M équipements sportifs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milliard pour le réseau routier principal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 milliard pour celui secondaire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250M pour les gares et chemins de fer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280M pour les télécommunications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25M pour l’aéroport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750M – 1 milliard pour le fonctionnement du COJO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124200" algn="l"/>
                        </a:tabLs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 budget a été de 3-4 milliards, le budget de départ a été dépassé de 233%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15" marR="29415" marT="0" marB="0"/>
                </a:tc>
                <a:extLst>
                  <a:ext uri="{0D108BD9-81ED-4DB2-BD59-A6C34878D82A}">
                    <a16:rowId xmlns:a16="http://schemas.microsoft.com/office/drawing/2014/main" val="242708436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990A83D-5D93-A210-DA5C-77957410C7C7}"/>
              </a:ext>
            </a:extLst>
          </p:cNvPr>
          <p:cNvSpPr txBox="1"/>
          <p:nvPr/>
        </p:nvSpPr>
        <p:spPr>
          <a:xfrm>
            <a:off x="8699268" y="206735"/>
            <a:ext cx="33435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Tableau sur les dégradations environnementales d’Albertville 1992</a:t>
            </a:r>
            <a:endParaRPr lang="fr-FR" sz="1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97B310C-E7A4-ADCD-5A9B-E7640DE9E594}"/>
              </a:ext>
            </a:extLst>
          </p:cNvPr>
          <p:cNvSpPr txBox="1"/>
          <p:nvPr/>
        </p:nvSpPr>
        <p:spPr>
          <a:xfrm>
            <a:off x="8616788" y="5687568"/>
            <a:ext cx="33435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kern="0" cap="small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Nidegger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Jean-Blaise, « Olympisme, environnement et relations internationales »:, </a:t>
            </a:r>
            <a:r>
              <a:rPr lang="fr-FR" sz="1100" i="1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Relations internationales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n</a:t>
            </a:r>
            <a:r>
              <a:rPr lang="fr-FR" sz="1100" kern="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4, N° 112, 2002, p. 511‑521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461559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583C297-A16F-CEF7-C2F8-DCA9C1814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415387"/>
              </p:ext>
            </p:extLst>
          </p:nvPr>
        </p:nvGraphicFramePr>
        <p:xfrm>
          <a:off x="16858" y="1760140"/>
          <a:ext cx="4735021" cy="1183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509">
                  <a:extLst>
                    <a:ext uri="{9D8B030D-6E8A-4147-A177-3AD203B41FA5}">
                      <a16:colId xmlns:a16="http://schemas.microsoft.com/office/drawing/2014/main" val="612189261"/>
                    </a:ext>
                  </a:extLst>
                </a:gridCol>
                <a:gridCol w="2953512">
                  <a:extLst>
                    <a:ext uri="{9D8B030D-6E8A-4147-A177-3AD203B41FA5}">
                      <a16:colId xmlns:a16="http://schemas.microsoft.com/office/drawing/2014/main" val="2468998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Année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Budget prévisionnel du COJOP et de la Solideo (en millions d’euros)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707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(candidature)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6377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(attribution)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955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3713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98222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124709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DB24164E-B3EE-1A1B-C4B1-E32B985C73BA}"/>
              </a:ext>
            </a:extLst>
          </p:cNvPr>
          <p:cNvSpPr txBox="1"/>
          <p:nvPr/>
        </p:nvSpPr>
        <p:spPr>
          <a:xfrm>
            <a:off x="0" y="1298475"/>
            <a:ext cx="5598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10. Budget prévisionnel des Jeux Olympiques et Paralympiques de Paris 2024 (en millions d’euros)</a:t>
            </a:r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176AA17A-8FA6-9487-220D-A5544C0EA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561744"/>
              </p:ext>
            </p:extLst>
          </p:nvPr>
        </p:nvGraphicFramePr>
        <p:xfrm>
          <a:off x="6434100" y="1760140"/>
          <a:ext cx="5096484" cy="2366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8242">
                  <a:extLst>
                    <a:ext uri="{9D8B030D-6E8A-4147-A177-3AD203B41FA5}">
                      <a16:colId xmlns:a16="http://schemas.microsoft.com/office/drawing/2014/main" val="2765944888"/>
                    </a:ext>
                  </a:extLst>
                </a:gridCol>
                <a:gridCol w="2548242">
                  <a:extLst>
                    <a:ext uri="{9D8B030D-6E8A-4147-A177-3AD203B41FA5}">
                      <a16:colId xmlns:a16="http://schemas.microsoft.com/office/drawing/2014/main" val="21770233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Dépenses prévisionnelles du COJOP (en millions d’euros)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7816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Sites et infrastructures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4549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aux Jeux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7116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Ressources humaines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072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Technologies et systèmes d’information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3548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Développement commercial et marketing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2292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Marque, évènements et cérémonies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6468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Finances et administration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6296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Sports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6989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dépenses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461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Réserve pour aléas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826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3978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0410199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A76E53D5-A05C-69D7-175A-3F358B1E7F98}"/>
              </a:ext>
            </a:extLst>
          </p:cNvPr>
          <p:cNvSpPr txBox="1"/>
          <p:nvPr/>
        </p:nvSpPr>
        <p:spPr>
          <a:xfrm>
            <a:off x="6370092" y="1233673"/>
            <a:ext cx="568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11. Dépenses prévisionnelles du Comité d’organisation des Jeux Olympiques et Paralympiques de Paris 2024 (en millions d’euros)</a:t>
            </a:r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1F38DA7-B902-5985-75E8-0F1CD19D1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24986"/>
              </p:ext>
            </p:extLst>
          </p:nvPr>
        </p:nvGraphicFramePr>
        <p:xfrm>
          <a:off x="6434100" y="4676619"/>
          <a:ext cx="5228350" cy="203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4175">
                  <a:extLst>
                    <a:ext uri="{9D8B030D-6E8A-4147-A177-3AD203B41FA5}">
                      <a16:colId xmlns:a16="http://schemas.microsoft.com/office/drawing/2014/main" val="45532931"/>
                    </a:ext>
                  </a:extLst>
                </a:gridCol>
                <a:gridCol w="2614175">
                  <a:extLst>
                    <a:ext uri="{9D8B030D-6E8A-4147-A177-3AD203B41FA5}">
                      <a16:colId xmlns:a16="http://schemas.microsoft.com/office/drawing/2014/main" val="497438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Dépenses prévisionnelles de la Solideo (en millions d’euros)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8551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Village olympique (dix-sept mille lits)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1057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Village des médias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2277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Sites de compétition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080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Sites d’entraînement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6721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équipements financés par des investissements privés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34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Aménagements divers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414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Équipements divers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3646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Charges diverses dont réserve pour aléa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6309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3269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576986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88211407-B535-D64E-755F-4D4062F31CBE}"/>
              </a:ext>
            </a:extLst>
          </p:cNvPr>
          <p:cNvSpPr txBox="1"/>
          <p:nvPr/>
        </p:nvSpPr>
        <p:spPr>
          <a:xfrm>
            <a:off x="6434100" y="4297331"/>
            <a:ext cx="5369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12. Dépenses prévisionnelles de la </a:t>
            </a:r>
            <a:r>
              <a:rPr lang="fr-FR" sz="1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Solideo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(en millions d’euros)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B56EE34-A36B-37D1-74B9-25088C38F489}"/>
              </a:ext>
            </a:extLst>
          </p:cNvPr>
          <p:cNvSpPr txBox="1"/>
          <p:nvPr/>
        </p:nvSpPr>
        <p:spPr>
          <a:xfrm>
            <a:off x="1208579" y="3614454"/>
            <a:ext cx="42511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Source des tableaux 10, 11 et 12 : </a:t>
            </a:r>
            <a:r>
              <a:rPr lang="fr-FR" sz="1100" kern="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Gayant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Jean-Pascal, « Les Jeux en valent-ils la chandelle ? Coûts et bénéfices de l’organisation d’un événement planétaire », </a:t>
            </a:r>
            <a:r>
              <a:rPr lang="fr-FR" sz="11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Pouvoirs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</a:t>
            </a:r>
            <a:r>
              <a:rPr lang="fr-FR" sz="1100" kern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2, vol. 189, 2024, p. 37‑50.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4B112DA-7519-8760-F118-DBC90703F525}"/>
              </a:ext>
            </a:extLst>
          </p:cNvPr>
          <p:cNvSpPr txBox="1"/>
          <p:nvPr/>
        </p:nvSpPr>
        <p:spPr>
          <a:xfrm>
            <a:off x="138731" y="209997"/>
            <a:ext cx="9226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Paris 2024</a:t>
            </a:r>
          </a:p>
        </p:txBody>
      </p:sp>
    </p:spTree>
    <p:extLst>
      <p:ext uri="{BB962C8B-B14F-4D97-AF65-F5344CB8AC3E}">
        <p14:creationId xmlns:p14="http://schemas.microsoft.com/office/powerpoint/2010/main" val="388389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090FE9E-1651-61B2-EFAC-11E87D680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529070"/>
              </p:ext>
            </p:extLst>
          </p:nvPr>
        </p:nvGraphicFramePr>
        <p:xfrm>
          <a:off x="91600" y="641841"/>
          <a:ext cx="4711634" cy="2849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5817">
                  <a:extLst>
                    <a:ext uri="{9D8B030D-6E8A-4147-A177-3AD203B41FA5}">
                      <a16:colId xmlns:a16="http://schemas.microsoft.com/office/drawing/2014/main" val="4108473425"/>
                    </a:ext>
                  </a:extLst>
                </a:gridCol>
                <a:gridCol w="2355817">
                  <a:extLst>
                    <a:ext uri="{9D8B030D-6E8A-4147-A177-3AD203B41FA5}">
                      <a16:colId xmlns:a16="http://schemas.microsoft.com/office/drawing/2014/main" val="4086736897"/>
                    </a:ext>
                  </a:extLst>
                </a:gridCol>
              </a:tblGrid>
              <a:tr h="442056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Financeur public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Financements de la Solideo après la seconde indexation de 140,4 millions d’euros (en millions d’euros)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5644220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1 152,3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1292222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Région Île-de-France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386230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 de Paris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169,7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8840523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Métropole du Grand Paris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0118849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Département des Hauts de Seine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7702944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Département de Seine-Saint-Denis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0630854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Département des Yvelines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2644188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Plaine Commune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5144215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Paris Terres d’Envol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0670378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 de Dugny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8328481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 du Bourget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648462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 de Saint-Quentin en Yvelines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682750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 de Marseille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0150110"/>
                  </a:ext>
                </a:extLst>
              </a:tr>
              <a:tr h="147352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fr-FR" sz="11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1 711,1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5957241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696BA04-F005-0E7C-8939-BE91A622A44E}"/>
              </a:ext>
            </a:extLst>
          </p:cNvPr>
          <p:cNvSpPr txBox="1"/>
          <p:nvPr/>
        </p:nvSpPr>
        <p:spPr>
          <a:xfrm>
            <a:off x="91600" y="32348"/>
            <a:ext cx="52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Tableau 13. Répartition des financements publics de la </a:t>
            </a:r>
            <a:r>
              <a:rPr lang="fr-FR" sz="120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Solideo</a:t>
            </a:r>
            <a:r>
              <a:rPr lang="fr-FR" sz="1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en 2023 (en millions d’euros)</a:t>
            </a: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3607DDD-6AD7-B763-8323-62A263D1E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66554"/>
              </p:ext>
            </p:extLst>
          </p:nvPr>
        </p:nvGraphicFramePr>
        <p:xfrm>
          <a:off x="91600" y="4479011"/>
          <a:ext cx="4361528" cy="2007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000">
                  <a:extLst>
                    <a:ext uri="{9D8B030D-6E8A-4147-A177-3AD203B41FA5}">
                      <a16:colId xmlns:a16="http://schemas.microsoft.com/office/drawing/2014/main" val="4286924526"/>
                    </a:ext>
                  </a:extLst>
                </a:gridCol>
                <a:gridCol w="1769528">
                  <a:extLst>
                    <a:ext uri="{9D8B030D-6E8A-4147-A177-3AD203B41FA5}">
                      <a16:colId xmlns:a16="http://schemas.microsoft.com/office/drawing/2014/main" val="8133962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Financements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Montant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4694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 du CIO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0643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 de partenariat TOP du CIO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65859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Partenariat national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1226,3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6313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Billets et hospitalités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1422,9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6426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billets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1239,8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33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hospitalités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183,1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4306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Licences et marchandisage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129,8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640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Contributions publiques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170,6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2246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Loteries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504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revenus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176,8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8636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4380,0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68628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787CE37-A0AD-5EC4-7F56-EEE38BEBBD1D}"/>
              </a:ext>
            </a:extLst>
          </p:cNvPr>
          <p:cNvSpPr txBox="1"/>
          <p:nvPr/>
        </p:nvSpPr>
        <p:spPr>
          <a:xfrm>
            <a:off x="91600" y="4202012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14. Ressources du COJOP, budget révisé 2022 (en millions d’euros)</a:t>
            </a:r>
            <a:endParaRPr lang="fr-FR" dirty="0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54DB5AC-EB69-5D0E-3857-FB6DEEF17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453780"/>
              </p:ext>
            </p:extLst>
          </p:nvPr>
        </p:nvGraphicFramePr>
        <p:xfrm>
          <a:off x="6375614" y="647413"/>
          <a:ext cx="5614737" cy="4362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7598">
                  <a:extLst>
                    <a:ext uri="{9D8B030D-6E8A-4147-A177-3AD203B41FA5}">
                      <a16:colId xmlns:a16="http://schemas.microsoft.com/office/drawing/2014/main" val="645457321"/>
                    </a:ext>
                  </a:extLst>
                </a:gridCol>
                <a:gridCol w="2527598">
                  <a:extLst>
                    <a:ext uri="{9D8B030D-6E8A-4147-A177-3AD203B41FA5}">
                      <a16:colId xmlns:a16="http://schemas.microsoft.com/office/drawing/2014/main" val="2730403389"/>
                    </a:ext>
                  </a:extLst>
                </a:gridCol>
                <a:gridCol w="559541">
                  <a:extLst>
                    <a:ext uri="{9D8B030D-6E8A-4147-A177-3AD203B41FA5}">
                      <a16:colId xmlns:a16="http://schemas.microsoft.com/office/drawing/2014/main" val="1819991684"/>
                    </a:ext>
                  </a:extLst>
                </a:gridCol>
              </a:tblGrid>
              <a:tr h="153531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Opérations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Sites et infrastructures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865,1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7411057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aux Jeux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4763978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Relations internationales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140774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Event venue management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247,0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667109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Broadcast and Press services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459081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Pilotage opérationnel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940451"/>
                  </a:ext>
                </a:extLst>
              </a:tr>
              <a:tr h="153531">
                <a:tc rowSpan="1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Hors opérations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Ressources humaines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648,2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1033557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Technologies et systèmes d’information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508,1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419270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Développement commercial et marketing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349,2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398990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Sécurité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8259129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Marque, évènements et cérémonies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656214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Finances et administration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7479528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Sports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5053587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Impact et héritage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424543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Excellence environnementale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9409867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Digital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4980302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Présidence/direction générale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235322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Planification et coordination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7909618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Engagement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0610477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8366063"/>
                  </a:ext>
                </a:extLst>
              </a:tr>
              <a:tr h="1535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8044800"/>
                  </a:ext>
                </a:extLst>
              </a:tr>
              <a:tr h="313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des dépenses (hors réserves et provisions)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4109,3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2007148"/>
                  </a:ext>
                </a:extLst>
              </a:tr>
              <a:tr h="153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Réserve pour aléas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6264734"/>
                  </a:ext>
                </a:extLst>
              </a:tr>
              <a:tr h="153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Réserve pour inflation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236861"/>
                  </a:ext>
                </a:extLst>
              </a:tr>
              <a:tr h="153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des dépenses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4378,2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2869094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2D9D0365-6CE7-1C58-5D52-2D8C183950F3}"/>
              </a:ext>
            </a:extLst>
          </p:cNvPr>
          <p:cNvSpPr txBox="1"/>
          <p:nvPr/>
        </p:nvSpPr>
        <p:spPr>
          <a:xfrm>
            <a:off x="6485663" y="252671"/>
            <a:ext cx="5614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15. Dépenses du COJOP, budget révisé de 2022 (en millions d’euros)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712D462-BE0D-34D8-BB16-F5286E91801F}"/>
              </a:ext>
            </a:extLst>
          </p:cNvPr>
          <p:cNvSpPr txBox="1"/>
          <p:nvPr/>
        </p:nvSpPr>
        <p:spPr>
          <a:xfrm>
            <a:off x="6329813" y="5052062"/>
            <a:ext cx="57063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 des tableaux 13, 14 et 15 :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Meddah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Nacer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L’organisation des Jeux Olympiques et Paralympiques de Paris 2024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Cour des comptes, Paris, juillet 2023.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0512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329FF75-7F72-602B-A7C9-E618277F8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37586"/>
              </p:ext>
            </p:extLst>
          </p:nvPr>
        </p:nvGraphicFramePr>
        <p:xfrm>
          <a:off x="241046" y="536698"/>
          <a:ext cx="5754370" cy="848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7435">
                  <a:extLst>
                    <a:ext uri="{9D8B030D-6E8A-4147-A177-3AD203B41FA5}">
                      <a16:colId xmlns:a16="http://schemas.microsoft.com/office/drawing/2014/main" val="818802164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1274837878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51261824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497389570"/>
                    </a:ext>
                  </a:extLst>
                </a:gridCol>
                <a:gridCol w="716915">
                  <a:extLst>
                    <a:ext uri="{9D8B030D-6E8A-4147-A177-3AD203B41FA5}">
                      <a16:colId xmlns:a16="http://schemas.microsoft.com/office/drawing/2014/main" val="38151451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Évolution 2022/2018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94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Investissements issus du protocole financier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1 378 052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1403 178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25 126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6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part État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932 857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946 033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13 176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2132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part collectivités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445 195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457 145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11 950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078361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8B9BF7D-5ED3-6208-B68D-7628B6A63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69" y="67288"/>
            <a:ext cx="60975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16. Evolution des financements publics issus du Protocole financier (en milliers d’euros constants HT, valeur 2016)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07CA847-6508-F247-71D5-FC4321699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69319"/>
              </p:ext>
            </p:extLst>
          </p:nvPr>
        </p:nvGraphicFramePr>
        <p:xfrm>
          <a:off x="237236" y="2168324"/>
          <a:ext cx="5758180" cy="4112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3824725436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804655974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955270696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187365867"/>
                    </a:ext>
                  </a:extLst>
                </a:gridCol>
                <a:gridCol w="626745">
                  <a:extLst>
                    <a:ext uri="{9D8B030D-6E8A-4147-A177-3AD203B41FA5}">
                      <a16:colId xmlns:a16="http://schemas.microsoft.com/office/drawing/2014/main" val="4033974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Évolution 2022/2018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709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Financements de l’État</a:t>
                      </a:r>
                      <a:endParaRPr lang="fr-FR" sz="1100" dirty="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932 857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946 033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13 176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1,4%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8447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Financements des collectivités territoriales</a:t>
                      </a:r>
                      <a:endParaRPr lang="fr-FR" sz="1100" dirty="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620 723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930 782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310 059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50,0%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98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issus du Protocole financier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445 195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457 145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11 950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4503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complémentaires pour les Jeux et l’héritage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68 200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113 239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45 039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1612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réalisés à l’occasion des Jeux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107 328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360 398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253 070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235,8%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9386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Sous-total des financements publics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1 553 580</a:t>
                      </a:r>
                      <a:endParaRPr lang="fr-FR" sz="1100" dirty="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1 876 815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323 235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20,8%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3914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Financements privés (hors promoteurs)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190 542</a:t>
                      </a:r>
                      <a:endParaRPr lang="fr-FR" sz="1100" dirty="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223 568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33 026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17,3%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463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complémentaires pour les Jeux et l’héritage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190 542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4 349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335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réalisés à l’occasion des Jeux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28 677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28 677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7672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Investissement des promoteurs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1 600 000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1 960 000</a:t>
                      </a:r>
                      <a:endParaRPr lang="fr-FR" sz="1100" dirty="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360 000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22,5%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8200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réalisés à l’occasion des JOP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1 600 000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1 760 000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160 000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2623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réalisés au-delà des JOP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9858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3 344 122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4 060 383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716 261</a:t>
                      </a:r>
                      <a:endParaRPr lang="fr-FR" sz="1100" dirty="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21,4%</a:t>
                      </a:r>
                      <a:endParaRPr lang="fr-FR" sz="1100"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5759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pour les Jeux et l’héritage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3 236 794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3 471 308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234 514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385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investissements au-delà des Jeux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107 328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589 075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481 747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448,9%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278646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48DBEDA1-DD90-8394-C93E-967211243F60}"/>
              </a:ext>
            </a:extLst>
          </p:cNvPr>
          <p:cNvSpPr txBox="1"/>
          <p:nvPr/>
        </p:nvSpPr>
        <p:spPr>
          <a:xfrm>
            <a:off x="241046" y="1546018"/>
            <a:ext cx="5754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17. Evolution des investissements pour les Jeux ou à l’occasion des Jeux et de leur financement (en milliers d’euros constants HT, valeur 2016)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602FA3-179B-B572-6E73-1CF2AA48CDD5}"/>
              </a:ext>
            </a:extLst>
          </p:cNvPr>
          <p:cNvSpPr txBox="1"/>
          <p:nvPr/>
        </p:nvSpPr>
        <p:spPr>
          <a:xfrm>
            <a:off x="6526410" y="5357258"/>
            <a:ext cx="4283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 des tableaux 16 et 17 : 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L’organisation des Jeux Olympiques et Paralympiques de Paris 2024. Rapport au Parlement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Cour des comptes, janvier 2023.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264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16E70C7-E075-BC59-2B54-3F8584AC5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72697"/>
              </p:ext>
            </p:extLst>
          </p:nvPr>
        </p:nvGraphicFramePr>
        <p:xfrm>
          <a:off x="268064" y="1144113"/>
          <a:ext cx="5847715" cy="1530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9360">
                  <a:extLst>
                    <a:ext uri="{9D8B030D-6E8A-4147-A177-3AD203B41FA5}">
                      <a16:colId xmlns:a16="http://schemas.microsoft.com/office/drawing/2014/main" val="2120939806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1498697697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3453214908"/>
                    </a:ext>
                  </a:extLst>
                </a:gridCol>
                <a:gridCol w="1010285">
                  <a:extLst>
                    <a:ext uri="{9D8B030D-6E8A-4147-A177-3AD203B41FA5}">
                      <a16:colId xmlns:a16="http://schemas.microsoft.com/office/drawing/2014/main" val="34258626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Scénario bas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Scénario intermédiaire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Scénario haut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5968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Tourisme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1 399 (21%)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2 672 (30%)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3 563 (32%)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5247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2 103 (31%)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2 503 (28%)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3 004 (27%)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260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Organisation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3 205 (48%)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3 815 (42%)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4 578 (41%)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93462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6 707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8 990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11 145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8803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phase de préparation et de déroulement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193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phase d’héritage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685683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2459E7BF-7B3B-B3C4-4EBF-BDD7F28E8990}"/>
              </a:ext>
            </a:extLst>
          </p:cNvPr>
          <p:cNvSpPr txBox="1"/>
          <p:nvPr/>
        </p:nvSpPr>
        <p:spPr>
          <a:xfrm>
            <a:off x="268064" y="744430"/>
            <a:ext cx="638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18. Impact économique total par nature des dépenses (en millions d’euros courants)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29FF110-447F-F623-2546-67ED3A447B35}"/>
              </a:ext>
            </a:extLst>
          </p:cNvPr>
          <p:cNvSpPr txBox="1"/>
          <p:nvPr/>
        </p:nvSpPr>
        <p:spPr>
          <a:xfrm>
            <a:off x="268064" y="2796832"/>
            <a:ext cx="6962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 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Etude d’impact économique ex-ante des Jeux Olympiques et Paralympiques de Paris 2024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CDES, avril 2024.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150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539B22-29F6-E034-BEFE-3A1BDAEBE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6" y="1427748"/>
            <a:ext cx="4077903" cy="369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1. Jeux Olympiques d’été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222B528-E8B6-026D-22D6-E1F046E02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17771"/>
              </p:ext>
            </p:extLst>
          </p:nvPr>
        </p:nvGraphicFramePr>
        <p:xfrm>
          <a:off x="192506" y="2022108"/>
          <a:ext cx="4585265" cy="456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053">
                  <a:extLst>
                    <a:ext uri="{9D8B030D-6E8A-4147-A177-3AD203B41FA5}">
                      <a16:colId xmlns:a16="http://schemas.microsoft.com/office/drawing/2014/main" val="2422867476"/>
                    </a:ext>
                  </a:extLst>
                </a:gridCol>
                <a:gridCol w="917053">
                  <a:extLst>
                    <a:ext uri="{9D8B030D-6E8A-4147-A177-3AD203B41FA5}">
                      <a16:colId xmlns:a16="http://schemas.microsoft.com/office/drawing/2014/main" val="744310193"/>
                    </a:ext>
                  </a:extLst>
                </a:gridCol>
                <a:gridCol w="917053">
                  <a:extLst>
                    <a:ext uri="{9D8B030D-6E8A-4147-A177-3AD203B41FA5}">
                      <a16:colId xmlns:a16="http://schemas.microsoft.com/office/drawing/2014/main" val="3960870654"/>
                    </a:ext>
                  </a:extLst>
                </a:gridCol>
                <a:gridCol w="917053">
                  <a:extLst>
                    <a:ext uri="{9D8B030D-6E8A-4147-A177-3AD203B41FA5}">
                      <a16:colId xmlns:a16="http://schemas.microsoft.com/office/drawing/2014/main" val="245414773"/>
                    </a:ext>
                  </a:extLst>
                </a:gridCol>
                <a:gridCol w="917053">
                  <a:extLst>
                    <a:ext uri="{9D8B030D-6E8A-4147-A177-3AD203B41FA5}">
                      <a16:colId xmlns:a16="http://schemas.microsoft.com/office/drawing/2014/main" val="1885326993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 </a:t>
                      </a:r>
                      <a:endParaRPr lang="fr-FR" sz="10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Pays </a:t>
                      </a:r>
                      <a:endParaRPr lang="fr-FR" sz="10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</a:t>
                      </a:r>
                      <a:endParaRPr lang="fr-FR" sz="10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Athlètes </a:t>
                      </a:r>
                      <a:endParaRPr lang="fr-FR" sz="10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Nations </a:t>
                      </a:r>
                      <a:endParaRPr lang="fr-FR" sz="10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01204146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Athènes </a:t>
                      </a:r>
                      <a:endParaRPr lang="fr-FR" sz="1000" b="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Grèce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</a:t>
                      </a:r>
                      <a:endParaRPr lang="fr-FR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endParaRPr lang="fr-FR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11027985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Paris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28527281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Saint-Louis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175163755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Royaume-Uni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144479451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Stockholm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Suède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2407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20437269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Anvers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Belgique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1920 </a:t>
                      </a:r>
                      <a:endParaRPr lang="fr-FR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03179860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Paris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49652639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Amsterdam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Pays-Bas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2883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91607198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Angeles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231061324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Berlin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Allemagne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3963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66001356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Royaume-Uni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62965269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Helsinki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Finlande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4955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14404769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Melbourne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Australie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1956 </a:t>
                      </a:r>
                      <a:endParaRPr lang="fr-FR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107224884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Rome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Italie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17335882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Tokyo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Japon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5151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79388830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Mexico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Mexique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04092931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Munich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Allemagne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06168957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Montréal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6084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56057187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Moscou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URSS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1195281477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Angeles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6829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469641315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Séoul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Corée du Sud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8391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421978655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Barcelone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Espagne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9356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911651236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Atlanta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10 318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15616239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Sydney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Australie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10 651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59768112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Athènes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Grèce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10 625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676222690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Chine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10 942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569625441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 </a:t>
                      </a:r>
                      <a:endParaRPr lang="fr-FR" sz="1000" b="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Royaume-Uni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10 565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2452413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Rio de Janeiro </a:t>
                      </a:r>
                      <a:endParaRPr lang="fr-FR" sz="1000" b="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Brésil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11 238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99713578"/>
                  </a:ext>
                </a:extLst>
              </a:tr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b="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Tokyo </a:t>
                      </a:r>
                      <a:endParaRPr lang="fr-FR" sz="1000" b="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Japon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2020(+1)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11 656 </a:t>
                      </a:r>
                      <a:endParaRPr lang="fr-FR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 </a:t>
                      </a:r>
                      <a:endParaRPr lang="fr-FR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49" marR="59449" marT="0" marB="0"/>
                </a:tc>
                <a:extLst>
                  <a:ext uri="{0D108BD9-81ED-4DB2-BD59-A6C34878D82A}">
                    <a16:rowId xmlns:a16="http://schemas.microsoft.com/office/drawing/2014/main" val="364746475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A35B834-D019-7606-1535-4A8D8E9D1C2C}"/>
              </a:ext>
            </a:extLst>
          </p:cNvPr>
          <p:cNvSpPr txBox="1"/>
          <p:nvPr/>
        </p:nvSpPr>
        <p:spPr>
          <a:xfrm>
            <a:off x="6803776" y="1427748"/>
            <a:ext cx="5113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2. Jeux Olympiques d’hiver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90AB0BE6-EC82-8443-F89C-C2F7A5E083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177253"/>
              </p:ext>
            </p:extLst>
          </p:nvPr>
        </p:nvGraphicFramePr>
        <p:xfrm>
          <a:off x="6613077" y="2022108"/>
          <a:ext cx="4661475" cy="43513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2295">
                  <a:extLst>
                    <a:ext uri="{9D8B030D-6E8A-4147-A177-3AD203B41FA5}">
                      <a16:colId xmlns:a16="http://schemas.microsoft.com/office/drawing/2014/main" val="1734084488"/>
                    </a:ext>
                  </a:extLst>
                </a:gridCol>
                <a:gridCol w="932295">
                  <a:extLst>
                    <a:ext uri="{9D8B030D-6E8A-4147-A177-3AD203B41FA5}">
                      <a16:colId xmlns:a16="http://schemas.microsoft.com/office/drawing/2014/main" val="299479765"/>
                    </a:ext>
                  </a:extLst>
                </a:gridCol>
                <a:gridCol w="932295">
                  <a:extLst>
                    <a:ext uri="{9D8B030D-6E8A-4147-A177-3AD203B41FA5}">
                      <a16:colId xmlns:a16="http://schemas.microsoft.com/office/drawing/2014/main" val="2041874338"/>
                    </a:ext>
                  </a:extLst>
                </a:gridCol>
                <a:gridCol w="932295">
                  <a:extLst>
                    <a:ext uri="{9D8B030D-6E8A-4147-A177-3AD203B41FA5}">
                      <a16:colId xmlns:a16="http://schemas.microsoft.com/office/drawing/2014/main" val="2906379360"/>
                    </a:ext>
                  </a:extLst>
                </a:gridCol>
                <a:gridCol w="932295">
                  <a:extLst>
                    <a:ext uri="{9D8B030D-6E8A-4147-A177-3AD203B41FA5}">
                      <a16:colId xmlns:a16="http://schemas.microsoft.com/office/drawing/2014/main" val="3095486841"/>
                    </a:ext>
                  </a:extLst>
                </a:gridCol>
              </a:tblGrid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 </a:t>
                      </a:r>
                      <a:endParaRPr lang="fr-FR" sz="105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Pays </a:t>
                      </a:r>
                      <a:endParaRPr lang="fr-FR" sz="105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</a:t>
                      </a:r>
                      <a:endParaRPr lang="fr-FR" sz="105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Athlètes </a:t>
                      </a:r>
                      <a:endParaRPr lang="fr-FR" sz="105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Nations </a:t>
                      </a:r>
                      <a:endParaRPr lang="fr-FR" sz="105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3678102043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Chamonix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976470312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Saint-Moritz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Suisse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805644228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 </a:t>
                      </a:r>
                      <a:r>
                        <a:rPr lang="fr-FR" sz="105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Placid</a:t>
                      </a: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4124162412"/>
                  </a:ext>
                </a:extLst>
              </a:tr>
              <a:tr h="332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Garmisch-Partenkirchen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Allemagne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668593340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Saint-Moritz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Suisse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2680811601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Oslo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Norvège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1952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3141442672"/>
                  </a:ext>
                </a:extLst>
              </a:tr>
              <a:tr h="332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Cortina d’Ampezzo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Italie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1956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2724030793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Squaw Valley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29849463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Innsbruck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Autriche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1091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593271768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Grenoble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1158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4090755505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Sapporo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Japon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706562215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Innsbruck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Autriche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1123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2606049128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 Placid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4171336820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Sarajevo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Yougoslavie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113105791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Calgary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1423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3168490131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1801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24413428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Lillehammer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Norvège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1737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4052629594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Nagano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Japon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2176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406004283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Salt Lake City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2399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59089688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Turin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Italie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219365045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Vancouver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2566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3097596998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Sotchi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Russie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2873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1405602322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PyeongChang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Corée du Sud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816457436"/>
                  </a:ext>
                </a:extLst>
              </a:tr>
              <a:tr h="160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Chine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2861 </a:t>
                      </a:r>
                      <a:endParaRPr lang="fr-FR" sz="105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105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</a:t>
                      </a:r>
                      <a:endParaRPr lang="fr-FR" sz="105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03" marR="65703" marT="0" marB="0"/>
                </a:tc>
                <a:extLst>
                  <a:ext uri="{0D108BD9-81ED-4DB2-BD59-A6C34878D82A}">
                    <a16:rowId xmlns:a16="http://schemas.microsoft.com/office/drawing/2014/main" val="270529315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E1150552-6607-CA6D-45C6-475BB9E7A0D7}"/>
              </a:ext>
            </a:extLst>
          </p:cNvPr>
          <p:cNvSpPr txBox="1"/>
          <p:nvPr/>
        </p:nvSpPr>
        <p:spPr>
          <a:xfrm>
            <a:off x="128016" y="374904"/>
            <a:ext cx="10332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Jeux Olympiques, généralités</a:t>
            </a:r>
          </a:p>
        </p:txBody>
      </p:sp>
    </p:spTree>
    <p:extLst>
      <p:ext uri="{BB962C8B-B14F-4D97-AF65-F5344CB8AC3E}">
        <p14:creationId xmlns:p14="http://schemas.microsoft.com/office/powerpoint/2010/main" val="148670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7367C9A-CC9B-1A88-F7D0-32FFD7D89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013755"/>
              </p:ext>
            </p:extLst>
          </p:nvPr>
        </p:nvGraphicFramePr>
        <p:xfrm>
          <a:off x="123684" y="1107262"/>
          <a:ext cx="6701590" cy="3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6089114D-574F-5954-23EE-2CAEAA019163}"/>
              </a:ext>
            </a:extLst>
          </p:cNvPr>
          <p:cNvSpPr txBox="1"/>
          <p:nvPr/>
        </p:nvSpPr>
        <p:spPr>
          <a:xfrm>
            <a:off x="229215" y="4365528"/>
            <a:ext cx="6108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 </a:t>
            </a:r>
            <a:r>
              <a:rPr lang="fr-FR" sz="12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Chappelet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Jean-Loup, 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Jeux olympiques: raviver la flamme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Presses polytechniques et universitaires romandes, Lausanne, coll. « Le savoir suisse », 2016.</a:t>
            </a:r>
          </a:p>
          <a:p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391D3F4C-D1B1-007F-1513-A759166EA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18443"/>
              </p:ext>
            </p:extLst>
          </p:nvPr>
        </p:nvGraphicFramePr>
        <p:xfrm>
          <a:off x="7251700" y="1707393"/>
          <a:ext cx="4775868" cy="2200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7435">
                  <a:extLst>
                    <a:ext uri="{9D8B030D-6E8A-4147-A177-3AD203B41FA5}">
                      <a16:colId xmlns:a16="http://schemas.microsoft.com/office/drawing/2014/main" val="3097535474"/>
                    </a:ext>
                  </a:extLst>
                </a:gridCol>
                <a:gridCol w="1534662">
                  <a:extLst>
                    <a:ext uri="{9D8B030D-6E8A-4147-A177-3AD203B41FA5}">
                      <a16:colId xmlns:a16="http://schemas.microsoft.com/office/drawing/2014/main" val="912158841"/>
                    </a:ext>
                  </a:extLst>
                </a:gridCol>
                <a:gridCol w="1583771">
                  <a:extLst>
                    <a:ext uri="{9D8B030D-6E8A-4147-A177-3AD203B41FA5}">
                      <a16:colId xmlns:a16="http://schemas.microsoft.com/office/drawing/2014/main" val="3507929970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Période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Montant (y compris valeur en nature)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de partenaires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059096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1985-1988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94677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1989-1992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97722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1993-1996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02326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1997-2000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45905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2001-2004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24349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2005-2008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41048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2009-2012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957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00906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2013-2016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808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2017-2020/2021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279657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28D3FB6C-2FA4-138F-0086-D30E0AE7612B}"/>
              </a:ext>
            </a:extLst>
          </p:cNvPr>
          <p:cNvSpPr txBox="1"/>
          <p:nvPr/>
        </p:nvSpPr>
        <p:spPr>
          <a:xfrm>
            <a:off x="7251700" y="1245224"/>
            <a:ext cx="4940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3. Montant des revenus issus de la commercialisation en millions de dollars courants (1985-2016) </a:t>
            </a:r>
            <a:endParaRPr lang="fr-FR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AA43B33-50AB-1676-76FA-4B6463BC6D67}"/>
              </a:ext>
            </a:extLst>
          </p:cNvPr>
          <p:cNvSpPr txBox="1"/>
          <p:nvPr/>
        </p:nvSpPr>
        <p:spPr>
          <a:xfrm>
            <a:off x="7251700" y="4042611"/>
            <a:ext cx="49403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 </a:t>
            </a:r>
            <a:r>
              <a:rPr lang="fr-FR" sz="12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Chappelet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Jean-Loup, 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Jeux olympiques: raviver la flamme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Presses polytechniques et universitaires romandes, Lausanne, coll. « Le savoir suisse », 2016. 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 annuel du CIO 2022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Comité International Olympique, juin 2023.</a:t>
            </a:r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B204409-D557-8EA4-C455-5B74E829CD0B}"/>
              </a:ext>
            </a:extLst>
          </p:cNvPr>
          <p:cNvSpPr txBox="1"/>
          <p:nvPr/>
        </p:nvSpPr>
        <p:spPr>
          <a:xfrm>
            <a:off x="229215" y="84069"/>
            <a:ext cx="83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Jeux Olympiques, revenus et redistributions</a:t>
            </a:r>
          </a:p>
        </p:txBody>
      </p:sp>
    </p:spTree>
    <p:extLst>
      <p:ext uri="{BB962C8B-B14F-4D97-AF65-F5344CB8AC3E}">
        <p14:creationId xmlns:p14="http://schemas.microsoft.com/office/powerpoint/2010/main" val="3400317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2A5C193-1D2A-6F59-44CF-4A4496CFB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50981"/>
              </p:ext>
            </p:extLst>
          </p:nvPr>
        </p:nvGraphicFramePr>
        <p:xfrm>
          <a:off x="34291" y="884270"/>
          <a:ext cx="5378957" cy="3320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3701">
                  <a:extLst>
                    <a:ext uri="{9D8B030D-6E8A-4147-A177-3AD203B41FA5}">
                      <a16:colId xmlns:a16="http://schemas.microsoft.com/office/drawing/2014/main" val="2044388676"/>
                    </a:ext>
                  </a:extLst>
                </a:gridCol>
                <a:gridCol w="1343701">
                  <a:extLst>
                    <a:ext uri="{9D8B030D-6E8A-4147-A177-3AD203B41FA5}">
                      <a16:colId xmlns:a16="http://schemas.microsoft.com/office/drawing/2014/main" val="3847799161"/>
                    </a:ext>
                  </a:extLst>
                </a:gridCol>
                <a:gridCol w="2691555">
                  <a:extLst>
                    <a:ext uri="{9D8B030D-6E8A-4147-A177-3AD203B41FA5}">
                      <a16:colId xmlns:a16="http://schemas.microsoft.com/office/drawing/2014/main" val="9175252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Année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Montant des droits (en millions de dollars)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076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832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Tokyo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24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Mexico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9.75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5118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Munich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11.790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8343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Montréal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3868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Moscou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4037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 Angeles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38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Séoul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272.1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9033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Barcelone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578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Atlanta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1026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Sydney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762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Athènes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1494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674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1739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2693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</a:t>
                      </a:r>
                      <a:endParaRPr lang="fr-FR" sz="1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1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2569</a:t>
                      </a:r>
                      <a:endParaRPr lang="fr-FR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089037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610042F-CD61-ECDD-762C-0242D63AE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3063" y="16357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713A508-5915-D27F-1D17-E524F6D9EF9D}"/>
              </a:ext>
            </a:extLst>
          </p:cNvPr>
          <p:cNvSpPr txBox="1"/>
          <p:nvPr/>
        </p:nvSpPr>
        <p:spPr>
          <a:xfrm>
            <a:off x="1" y="357788"/>
            <a:ext cx="5413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4. Montant des droits de retransmission télévisée des Jeux Olympiques d’été (en millions de dollars courants)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CE461C7-9B4E-DAAE-C02B-95067F2F3F62}"/>
              </a:ext>
            </a:extLst>
          </p:cNvPr>
          <p:cNvSpPr txBox="1"/>
          <p:nvPr/>
        </p:nvSpPr>
        <p:spPr>
          <a:xfrm>
            <a:off x="34290" y="4334318"/>
            <a:ext cx="57575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Sources : Jusqu’en 1988, les chiffres sont tirés de :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Chappelet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J. L., 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système olympique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Presses universitaires de Grenoble, Grenoble [France], coll. « Sport en questions », 1991, p. 152. De 1992 à 2012, ils proviennent de :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Chappelet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Jean-Loup, 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Jeux olympiques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op. </a:t>
            </a:r>
            <a:r>
              <a:rPr lang="fr-FR" sz="1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2016.</a:t>
            </a:r>
            <a:endParaRPr lang="fr-FR" dirty="0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66B837F7-6C58-BD18-0A50-983B2AE9C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4461"/>
              </p:ext>
            </p:extLst>
          </p:nvPr>
        </p:nvGraphicFramePr>
        <p:xfrm>
          <a:off x="8040143" y="884797"/>
          <a:ext cx="3352800" cy="3781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100254961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59796884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439540354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Année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Ville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Montant des droits (en millions de dollars)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51680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Squaw Valley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1935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Innsbruck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53295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Grenoble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4705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Sapporo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07835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Innsbruck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6570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 </a:t>
                      </a:r>
                      <a:r>
                        <a:rPr lang="fr-FR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Placid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464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Sarajevo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635064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Calgary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325,54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55885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62308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Lillehammer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0466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Nagano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839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Salt Lake City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401704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Turin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89209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Vancouver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97060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Sotchi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0038126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EABE2689-A5FA-3574-D014-C14D3DE1336C}"/>
              </a:ext>
            </a:extLst>
          </p:cNvPr>
          <p:cNvSpPr txBox="1"/>
          <p:nvPr/>
        </p:nvSpPr>
        <p:spPr>
          <a:xfrm>
            <a:off x="7884694" y="357788"/>
            <a:ext cx="4185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5. Montant des droits de retransmission télévisée des Jeux Olympiques d’hiver (en millions de dollars courants)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EA06FD8-E59F-2FC7-3409-1C5AAB03FBAC}"/>
              </a:ext>
            </a:extLst>
          </p:cNvPr>
          <p:cNvSpPr txBox="1"/>
          <p:nvPr/>
        </p:nvSpPr>
        <p:spPr>
          <a:xfrm>
            <a:off x="6849979" y="4796547"/>
            <a:ext cx="5342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Sources : Jusqu’en 1988, les chiffres sont tirés de : </a:t>
            </a:r>
            <a:r>
              <a:rPr lang="fr-FR" sz="1100" kern="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Chappelet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J. L., </a:t>
            </a:r>
            <a:r>
              <a:rPr lang="fr-FR" sz="11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 système olympique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Presses universitaires de Grenoble, Grenoble [France], coll. « Sport en questions », 1991, p. 152. De 1992 à 2012, ils proviennent de : </a:t>
            </a:r>
            <a:r>
              <a:rPr lang="fr-FR" sz="1100" kern="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Chappelet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Jean-Loup, </a:t>
            </a:r>
            <a:r>
              <a:rPr lang="fr-FR" sz="11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Jeux olympiques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1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op. </a:t>
            </a:r>
            <a:r>
              <a:rPr lang="fr-FR" sz="1100" i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cit</a:t>
            </a:r>
            <a:r>
              <a:rPr lang="fr-FR" sz="11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fr-FR" sz="11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2016.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29005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B4E3564-487F-AA16-1381-E88DC84DD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815090"/>
              </p:ext>
            </p:extLst>
          </p:nvPr>
        </p:nvGraphicFramePr>
        <p:xfrm>
          <a:off x="1336691" y="1415651"/>
          <a:ext cx="5754370" cy="3418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305">
                  <a:extLst>
                    <a:ext uri="{9D8B030D-6E8A-4147-A177-3AD203B41FA5}">
                      <a16:colId xmlns:a16="http://schemas.microsoft.com/office/drawing/2014/main" val="189719796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307556226"/>
                    </a:ext>
                  </a:extLst>
                </a:gridCol>
                <a:gridCol w="1151890">
                  <a:extLst>
                    <a:ext uri="{9D8B030D-6E8A-4147-A177-3AD203B41FA5}">
                      <a16:colId xmlns:a16="http://schemas.microsoft.com/office/drawing/2014/main" val="1980625281"/>
                    </a:ext>
                  </a:extLst>
                </a:gridCol>
                <a:gridCol w="1251585">
                  <a:extLst>
                    <a:ext uri="{9D8B030D-6E8A-4147-A177-3AD203B41FA5}">
                      <a16:colId xmlns:a16="http://schemas.microsoft.com/office/drawing/2014/main" val="1801379010"/>
                    </a:ext>
                  </a:extLst>
                </a:gridCol>
                <a:gridCol w="1240790">
                  <a:extLst>
                    <a:ext uri="{9D8B030D-6E8A-4147-A177-3AD203B41FA5}">
                      <a16:colId xmlns:a16="http://schemas.microsoft.com/office/drawing/2014/main" val="710810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Versements aux COJO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Versements aux CNO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Versements aux Fédérations Internationales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Versements aux autres organisations reconnues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80097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Jeux d’été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702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Athènes 2004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9905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 2008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9567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 2012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975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Rio 2016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6508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Tokyo 2020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9269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Jeux d’hiver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1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Salt Lake City 2002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8319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Turin 2006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8935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Vancouver 2010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230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Sotchi 2014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2592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PyeongChang 2018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887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8206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 2022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37773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BD6D676-8B22-2276-6BF5-5B238D2A5DCD}"/>
              </a:ext>
            </a:extLst>
          </p:cNvPr>
          <p:cNvSpPr txBox="1"/>
          <p:nvPr/>
        </p:nvSpPr>
        <p:spPr>
          <a:xfrm>
            <a:off x="1336691" y="1036463"/>
            <a:ext cx="5147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8. Sommes versées par le CIO, en millions de dollars (2004-2014)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92E550-059F-B452-8882-81AA06843DC9}"/>
              </a:ext>
            </a:extLst>
          </p:cNvPr>
          <p:cNvSpPr txBox="1"/>
          <p:nvPr/>
        </p:nvSpPr>
        <p:spPr>
          <a:xfrm>
            <a:off x="1244065" y="4936685"/>
            <a:ext cx="6213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 </a:t>
            </a:r>
            <a:r>
              <a:rPr lang="fr-FR" sz="12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Chappelet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Jean-Loup, 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Jeux olympiques: raviver la flamme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Presses polytechniques et universitaires romandes, Lausanne, coll. « Le savoir suisse », 2016. 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 annuel du CIO 2022</a:t>
            </a:r>
            <a:r>
              <a:rPr lang="fr-F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Comité International Olympique, juin 2023.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415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965B989-300B-207E-07AC-3B3804BC5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820125"/>
              </p:ext>
            </p:extLst>
          </p:nvPr>
        </p:nvGraphicFramePr>
        <p:xfrm>
          <a:off x="59870" y="1396025"/>
          <a:ext cx="3773528" cy="4523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3382">
                  <a:extLst>
                    <a:ext uri="{9D8B030D-6E8A-4147-A177-3AD203B41FA5}">
                      <a16:colId xmlns:a16="http://schemas.microsoft.com/office/drawing/2014/main" val="3668419232"/>
                    </a:ext>
                  </a:extLst>
                </a:gridCol>
                <a:gridCol w="943382">
                  <a:extLst>
                    <a:ext uri="{9D8B030D-6E8A-4147-A177-3AD203B41FA5}">
                      <a16:colId xmlns:a16="http://schemas.microsoft.com/office/drawing/2014/main" val="3925426245"/>
                    </a:ext>
                  </a:extLst>
                </a:gridCol>
                <a:gridCol w="943382">
                  <a:extLst>
                    <a:ext uri="{9D8B030D-6E8A-4147-A177-3AD203B41FA5}">
                      <a16:colId xmlns:a16="http://schemas.microsoft.com/office/drawing/2014/main" val="441542029"/>
                    </a:ext>
                  </a:extLst>
                </a:gridCol>
                <a:gridCol w="943382">
                  <a:extLst>
                    <a:ext uri="{9D8B030D-6E8A-4147-A177-3AD203B41FA5}">
                      <a16:colId xmlns:a16="http://schemas.microsoft.com/office/drawing/2014/main" val="1595649316"/>
                    </a:ext>
                  </a:extLst>
                </a:gridCol>
              </a:tblGrid>
              <a:tr h="2455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Jeux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Pays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Coût (milliards de dollars 2015)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Dépassement budgétaire (%)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896656493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Montréal 1976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6,093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78146147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Barcelone 1992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Espagne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9,687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125371826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Atlanta 1996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4,143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3686685259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Sydney 2000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Australie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5,026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726929311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Athènes 2004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Grèce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51778045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6,810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4241781655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 2012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Royaume-Uni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14,957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3467033137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Rio 2016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Brésil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13,692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305877411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Moyenne, été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5,974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2416999392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Médiane, été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5,560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219384633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Grenoble 1968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0,888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3663805934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 Placid 1980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0,435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644697038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Sarajevo 1984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Yougoslavie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3482384163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Calgary 1988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1,109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3267343347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 1992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1,997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2785365922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Lillehammer 1994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Norvège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2,228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2065738558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Nagano 1998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Japon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2,227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806668479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Salt Lake City 2002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États-Unis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2,520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901455679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Turin 2006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Italie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4,366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3461037058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Vancouver 2010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Canada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2,540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811174203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Sotchi 2014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Russie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21,890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2309185239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Moyenne, hiver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2236580210"/>
                  </a:ext>
                </a:extLst>
              </a:tr>
              <a:tr h="178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Médiane, hiver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1432</a:t>
                      </a:r>
                      <a:endParaRPr lang="fr-FR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fr-FR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63" marR="48563" marT="0" marB="0"/>
                </a:tc>
                <a:extLst>
                  <a:ext uri="{0D108BD9-81ED-4DB2-BD59-A6C34878D82A}">
                    <a16:rowId xmlns:a16="http://schemas.microsoft.com/office/drawing/2014/main" val="102091888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EBAD8AD-CC3F-32A7-6DCE-5489645FF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6800" y="106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EFA7C6B-3D94-B0A4-3335-2CE34B2338EF}"/>
              </a:ext>
            </a:extLst>
          </p:cNvPr>
          <p:cNvSpPr txBox="1"/>
          <p:nvPr/>
        </p:nvSpPr>
        <p:spPr>
          <a:xfrm>
            <a:off x="0" y="934360"/>
            <a:ext cx="389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fr-FR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Tableau 6. Coûts et dépassements budgétaires des Jeux Olympiques entre 1968 et 2016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D2568FD-61FD-B63F-277A-8A30C00004C4}"/>
              </a:ext>
            </a:extLst>
          </p:cNvPr>
          <p:cNvSpPr txBox="1"/>
          <p:nvPr/>
        </p:nvSpPr>
        <p:spPr>
          <a:xfrm>
            <a:off x="0" y="5919281"/>
            <a:ext cx="38932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 le tableau est un mélange des données présentées dans les tableaux 1. p. 236 et 3. p. 240 de :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Flyvbjerg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Bent,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Budzier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Alexander et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Lunn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Daniel, « 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Regression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tail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Olympics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blow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up », </a:t>
            </a:r>
            <a:r>
              <a:rPr lang="fr-FR" sz="1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Planning A: Economy and </a:t>
            </a:r>
            <a:r>
              <a:rPr lang="fr-FR" sz="1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Space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</a:t>
            </a:r>
            <a:r>
              <a:rPr lang="fr-FR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2, vol. 53, 2021, p. 233‑260. </a:t>
            </a:r>
            <a:endParaRPr lang="fr-FR" dirty="0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6E4B4D5A-8706-B967-031F-3509D7D31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56980"/>
              </p:ext>
            </p:extLst>
          </p:nvPr>
        </p:nvGraphicFramePr>
        <p:xfrm>
          <a:off x="5962015" y="1451210"/>
          <a:ext cx="5754370" cy="1852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75">
                  <a:extLst>
                    <a:ext uri="{9D8B030D-6E8A-4147-A177-3AD203B41FA5}">
                      <a16:colId xmlns:a16="http://schemas.microsoft.com/office/drawing/2014/main" val="2142909117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3207006052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val="1880918651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val="22352016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COJO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Coûts directs non-COJO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COJO et coûts directs non-COJO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005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Sydney 2000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1202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Athènes 2004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320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 2008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719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 2012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7224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Rio 2016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42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Salt Lake 2002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9064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Turin 2006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6543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Vancouver 2010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7986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Sotchi 2014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178%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829725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31F02BB5-CD3A-3B8E-DCE2-EF8B7D9A8823}"/>
              </a:ext>
            </a:extLst>
          </p:cNvPr>
          <p:cNvSpPr txBox="1"/>
          <p:nvPr/>
        </p:nvSpPr>
        <p:spPr>
          <a:xfrm>
            <a:off x="5962015" y="1086092"/>
            <a:ext cx="530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7. Dépassements budgétaires, calculés en devises locales. </a:t>
            </a:r>
            <a:endParaRPr lang="fr-FR" sz="12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9D15200-1E36-EFCE-CB8A-414734F413A7}"/>
              </a:ext>
            </a:extLst>
          </p:cNvPr>
          <p:cNvSpPr txBox="1"/>
          <p:nvPr/>
        </p:nvSpPr>
        <p:spPr>
          <a:xfrm>
            <a:off x="5902145" y="3589398"/>
            <a:ext cx="62299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 : Données présentées dans :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Preuss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Holger, « Re-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misperceptions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overruns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Olympic Games », 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Sport Policy and </a:t>
            </a:r>
            <a:r>
              <a:rPr lang="fr-FR" sz="1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Politics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</a:t>
            </a:r>
            <a:r>
              <a:rPr lang="fr-FR" sz="1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 vol. 14, 2022, p. 381‑400. Il s’agit d’une comparaison avec les chiffres établis par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Flyvberg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al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dans le cadre d’une controverse scientifique et méthodologique relative aux dépassements budgétaires des JO. Les données sont tirées d’un travail collectif :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Preuß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Holger,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Andreff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Wladimir et </a:t>
            </a:r>
            <a:r>
              <a:rPr lang="fr-FR" sz="11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Weitzmann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Maike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Revenue </a:t>
            </a:r>
            <a:r>
              <a:rPr lang="fr-FR" sz="1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Overruns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Olympic Games 2000–2018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Springer </a:t>
            </a:r>
            <a:r>
              <a:rPr lang="fr-FR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Fachmedien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Wiesbaden, Wiesbaden, 2019. 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D4F24CB-6EB9-8E45-668B-51B45DF33733}"/>
              </a:ext>
            </a:extLst>
          </p:cNvPr>
          <p:cNvSpPr txBox="1"/>
          <p:nvPr/>
        </p:nvSpPr>
        <p:spPr>
          <a:xfrm>
            <a:off x="2668090" y="174604"/>
            <a:ext cx="9464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Dépassements budgétaires</a:t>
            </a:r>
          </a:p>
        </p:txBody>
      </p:sp>
    </p:spTree>
    <p:extLst>
      <p:ext uri="{BB962C8B-B14F-4D97-AF65-F5344CB8AC3E}">
        <p14:creationId xmlns:p14="http://schemas.microsoft.com/office/powerpoint/2010/main" val="221722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0D0EBC2-F60F-55AD-4BCB-650BF1B0B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794107"/>
              </p:ext>
            </p:extLst>
          </p:nvPr>
        </p:nvGraphicFramePr>
        <p:xfrm>
          <a:off x="428765" y="747267"/>
          <a:ext cx="3945379" cy="4863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1017">
                  <a:extLst>
                    <a:ext uri="{9D8B030D-6E8A-4147-A177-3AD203B41FA5}">
                      <a16:colId xmlns:a16="http://schemas.microsoft.com/office/drawing/2014/main" val="1170485457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3605501895"/>
                    </a:ext>
                  </a:extLst>
                </a:gridCol>
                <a:gridCol w="846120">
                  <a:extLst>
                    <a:ext uri="{9D8B030D-6E8A-4147-A177-3AD203B41FA5}">
                      <a16:colId xmlns:a16="http://schemas.microsoft.com/office/drawing/2014/main" val="4227736732"/>
                    </a:ext>
                  </a:extLst>
                </a:gridCol>
                <a:gridCol w="1071275">
                  <a:extLst>
                    <a:ext uri="{9D8B030D-6E8A-4147-A177-3AD203B41FA5}">
                      <a16:colId xmlns:a16="http://schemas.microsoft.com/office/drawing/2014/main" val="1324483706"/>
                    </a:ext>
                  </a:extLst>
                </a:gridCol>
              </a:tblGrid>
              <a:tr h="3295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de dépense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Dépense (en milliards de dollars 2015)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4191714017"/>
                  </a:ext>
                </a:extLst>
              </a:tr>
              <a:tr h="104821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 d’été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64284"/>
                  </a:ext>
                </a:extLst>
              </a:tr>
              <a:tr h="4568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Séoul 1988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sportives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générales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$2.067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$3.523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$6.503</a:t>
                      </a:r>
                      <a:endParaRPr lang="fr-FR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Preuss (2004)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777639808"/>
                  </a:ext>
                </a:extLst>
              </a:tr>
              <a:tr h="4568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Barcelone 1992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sportives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générales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$1.485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$12.457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$16.409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Preuss (2004)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2093177701"/>
                  </a:ext>
                </a:extLst>
              </a:tr>
              <a:tr h="4568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Atlanta 1996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sportives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générales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$0.765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$0.959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$3.576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Preuss (2004)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218764685"/>
                  </a:ext>
                </a:extLst>
              </a:tr>
              <a:tr h="4568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Sydney 2000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sportives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générales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$1.761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$1.817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$6.926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Preuss (2004)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2080599029"/>
                  </a:ext>
                </a:extLst>
              </a:tr>
              <a:tr h="104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Athènes 2004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$13.800 (est.)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Tagaris (2014)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3251722342"/>
                  </a:ext>
                </a:extLst>
              </a:tr>
              <a:tr h="3932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Pékin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sportives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$2.315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$45.000 (est.)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Preuss (2004)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Fowler and Meichtry (2008)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3997897630"/>
                  </a:ext>
                </a:extLst>
              </a:tr>
              <a:tr h="104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Londres 2012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$11.401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BBC (2012b)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2258201704"/>
                  </a:ext>
                </a:extLst>
              </a:tr>
              <a:tr h="104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Rio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$11.100 (est.)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Leme (2015)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1828138361"/>
                  </a:ext>
                </a:extLst>
              </a:tr>
              <a:tr h="104821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 d’hiver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38871"/>
                  </a:ext>
                </a:extLst>
              </a:tr>
              <a:tr h="2171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Nagano 1998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$15.250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Longman (1998) ; The Economist (1998)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2432260924"/>
                  </a:ext>
                </a:extLst>
              </a:tr>
              <a:tr h="104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Salt Lake City 2002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$2.500 (approx.)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GAO (2001)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122550023"/>
                  </a:ext>
                </a:extLst>
              </a:tr>
              <a:tr h="2171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Turin 2006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$4.350 (approx.)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Payne (2008) ; Flyvberg and Stewart (2012)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1446806796"/>
                  </a:ext>
                </a:extLst>
              </a:tr>
              <a:tr h="4568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Vancouver 2010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sportives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générales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$0.715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$3.497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$7.556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 Wynsberghe (2011)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4288319179"/>
                  </a:ext>
                </a:extLst>
              </a:tr>
              <a:tr h="2808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Sotchi 2014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Infrastructures sportives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$6.700 (est.)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$51.000 (est.)</a:t>
                      </a:r>
                      <a:endParaRPr lang="fr-FR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Farhi</a:t>
                      </a:r>
                      <a:r>
                        <a:rPr lang="fr-FR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(2014)</a:t>
                      </a:r>
                      <a:endParaRPr lang="fr-FR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62" marR="42962" marT="0" marB="0"/>
                </a:tc>
                <a:extLst>
                  <a:ext uri="{0D108BD9-81ED-4DB2-BD59-A6C34878D82A}">
                    <a16:rowId xmlns:a16="http://schemas.microsoft.com/office/drawing/2014/main" val="3779220338"/>
                  </a:ext>
                </a:extLst>
              </a:tr>
            </a:tbl>
          </a:graphicData>
        </a:graphic>
      </p:graphicFrame>
      <p:pic>
        <p:nvPicPr>
          <p:cNvPr id="5" name="Image 4" descr="Une image contenant texte, capture d’écran, Police, document&#10;&#10;Description générée automatiquement">
            <a:extLst>
              <a:ext uri="{FF2B5EF4-FFF2-40B4-BE49-F238E27FC236}">
                <a16:creationId xmlns:a16="http://schemas.microsoft.com/office/drawing/2014/main" id="{D781C1C0-7B70-9505-07CD-1D3F712C5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973" y="747267"/>
            <a:ext cx="5290262" cy="491071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B55E15C-CDA9-AFCF-49C2-015BB461F2FC}"/>
              </a:ext>
            </a:extLst>
          </p:cNvPr>
          <p:cNvSpPr txBox="1"/>
          <p:nvPr/>
        </p:nvSpPr>
        <p:spPr>
          <a:xfrm>
            <a:off x="536343" y="368531"/>
            <a:ext cx="4117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Tableau 2. Coût de l’accueil des Jeux Olympiques récents</a:t>
            </a:r>
            <a:endParaRPr lang="fr-FR" b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00FC1FC-E6C6-EB18-CEEE-465B25E1735E}"/>
              </a:ext>
            </a:extLst>
          </p:cNvPr>
          <p:cNvSpPr txBox="1"/>
          <p:nvPr/>
        </p:nvSpPr>
        <p:spPr>
          <a:xfrm>
            <a:off x="3392424" y="5895289"/>
            <a:ext cx="6355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kern="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Baade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Robert A. et </a:t>
            </a:r>
            <a:r>
              <a:rPr lang="en-US" sz="1100" kern="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Matheson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Victor A., « Going for the Gold: The Economics of the Olympics », </a:t>
            </a:r>
            <a:r>
              <a:rPr lang="en-US" sz="1100" i="1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Journal of Economic Perspectives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n</a:t>
            </a:r>
            <a:r>
              <a:rPr lang="en-US" sz="1100" kern="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2, vol. 30, 2016, p. 201‑218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950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diagramme, Parallèle&#10;&#10;Description générée automatiquement">
            <a:extLst>
              <a:ext uri="{FF2B5EF4-FFF2-40B4-BE49-F238E27FC236}">
                <a16:creationId xmlns:a16="http://schemas.microsoft.com/office/drawing/2014/main" id="{0338F3CD-DB00-92F3-0151-6E2EE2076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389" y="3429000"/>
            <a:ext cx="4857829" cy="3257830"/>
          </a:xfrm>
          <a:prstGeom prst="rect">
            <a:avLst/>
          </a:prstGeom>
        </p:spPr>
      </p:pic>
      <p:pic>
        <p:nvPicPr>
          <p:cNvPr id="4" name="Image 3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20FB9BC7-E736-BAA3-727F-26A131390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526203" cy="315375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A1C326A-6246-8782-8CDA-F2EF2A1DA111}"/>
              </a:ext>
            </a:extLst>
          </p:cNvPr>
          <p:cNvSpPr txBox="1"/>
          <p:nvPr/>
        </p:nvSpPr>
        <p:spPr>
          <a:xfrm>
            <a:off x="414897" y="4991182"/>
            <a:ext cx="53663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kern="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Müller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Martin, </a:t>
            </a:r>
            <a:r>
              <a:rPr lang="en-US" sz="1100" kern="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Wolfe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Sven Daniel, </a:t>
            </a:r>
            <a:r>
              <a:rPr lang="en-US" sz="1100" kern="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Gaffney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Christopher, </a:t>
            </a:r>
            <a:r>
              <a:rPr lang="en-US" sz="1100" kern="0" cap="small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Gogishvili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David, </a:t>
            </a:r>
            <a:r>
              <a:rPr lang="en-US" sz="1100" kern="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Hug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Miriam et </a:t>
            </a:r>
            <a:r>
              <a:rPr lang="en-US" sz="1100" kern="0" cap="small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Leick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Annick, « An evaluation of the sustainability of the Olympic Games », </a:t>
            </a:r>
            <a:r>
              <a:rPr lang="en-US" sz="1100" i="1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Nature Sustainability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n</a:t>
            </a:r>
            <a:r>
              <a:rPr lang="en-US" sz="1100" kern="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4, vol. 4, 2021, p. 340‑348.</a:t>
            </a:r>
            <a:endParaRPr lang="fr-FR" sz="11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A26ED3E-B436-209E-68E4-AD63A89FCD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2615" y="171170"/>
            <a:ext cx="3844440" cy="327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6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D50969B-7F56-9DDA-D53C-01EFEAE74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25995"/>
              </p:ext>
            </p:extLst>
          </p:nvPr>
        </p:nvGraphicFramePr>
        <p:xfrm>
          <a:off x="97535" y="1675801"/>
          <a:ext cx="5109733" cy="4492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003">
                  <a:extLst>
                    <a:ext uri="{9D8B030D-6E8A-4147-A177-3AD203B41FA5}">
                      <a16:colId xmlns:a16="http://schemas.microsoft.com/office/drawing/2014/main" val="3651568531"/>
                    </a:ext>
                  </a:extLst>
                </a:gridCol>
                <a:gridCol w="835145">
                  <a:extLst>
                    <a:ext uri="{9D8B030D-6E8A-4147-A177-3AD203B41FA5}">
                      <a16:colId xmlns:a16="http://schemas.microsoft.com/office/drawing/2014/main" val="1339547818"/>
                    </a:ext>
                  </a:extLst>
                </a:gridCol>
                <a:gridCol w="537511">
                  <a:extLst>
                    <a:ext uri="{9D8B030D-6E8A-4147-A177-3AD203B41FA5}">
                      <a16:colId xmlns:a16="http://schemas.microsoft.com/office/drawing/2014/main" val="716325850"/>
                    </a:ext>
                  </a:extLst>
                </a:gridCol>
                <a:gridCol w="928285">
                  <a:extLst>
                    <a:ext uri="{9D8B030D-6E8A-4147-A177-3AD203B41FA5}">
                      <a16:colId xmlns:a16="http://schemas.microsoft.com/office/drawing/2014/main" val="4281472709"/>
                    </a:ext>
                  </a:extLst>
                </a:gridCol>
                <a:gridCol w="759175">
                  <a:extLst>
                    <a:ext uri="{9D8B030D-6E8A-4147-A177-3AD203B41FA5}">
                      <a16:colId xmlns:a16="http://schemas.microsoft.com/office/drawing/2014/main" val="2998622609"/>
                    </a:ext>
                  </a:extLst>
                </a:gridCol>
                <a:gridCol w="757614">
                  <a:extLst>
                    <a:ext uri="{9D8B030D-6E8A-4147-A177-3AD203B41FA5}">
                      <a16:colId xmlns:a16="http://schemas.microsoft.com/office/drawing/2014/main" val="4159131633"/>
                    </a:ext>
                  </a:extLst>
                </a:gridCol>
              </a:tblGrid>
              <a:tr h="148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Ville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Jeux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Année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Abandon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Résultats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Participation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3921205519"/>
                  </a:ext>
                </a:extLst>
              </a:tr>
              <a:tr h="3741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Saint-Moritz/Davos (Suisse)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2022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2013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 : 52,7%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59,14%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972899093"/>
                  </a:ext>
                </a:extLst>
              </a:tr>
              <a:tr h="2887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Vienne (Autriche)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 dirty="0">
                          <a:effectLst/>
                        </a:rPr>
                        <a:t>Eté 2028</a:t>
                      </a:r>
                      <a:endParaRPr lang="fr-FR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2013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 : 72%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31,54%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3326207435"/>
                  </a:ext>
                </a:extLst>
              </a:tr>
              <a:tr h="3054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Oslo (Norvège)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2022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2013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Décision politique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Oui :53,6%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66%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1240046012"/>
                  </a:ext>
                </a:extLst>
              </a:tr>
              <a:tr h="3054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Munich (Allemagne)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2022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2013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 : 51,5 à 59,6%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28,8 à 58,8%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1129188932"/>
                  </a:ext>
                </a:extLst>
              </a:tr>
              <a:tr h="2638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Cracovie (Pologne)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2022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2014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 : 69,7%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36%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1046649692"/>
                  </a:ext>
                </a:extLst>
              </a:tr>
              <a:tr h="3054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 dirty="0">
                          <a:effectLst/>
                        </a:rPr>
                        <a:t>Stockholm (Suède)</a:t>
                      </a:r>
                      <a:endParaRPr lang="fr-FR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2022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2014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Décision politique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1181586394"/>
                  </a:ext>
                </a:extLst>
              </a:tr>
              <a:tr h="3938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Hambourg (Allemagne)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Eté 2024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2015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 : 51,6%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50,2%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3270965342"/>
                  </a:ext>
                </a:extLst>
              </a:tr>
              <a:tr h="4311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Boston (États-Unis)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Eté 2024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2015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Décision politique avant référendum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3282367574"/>
                  </a:ext>
                </a:extLst>
              </a:tr>
              <a:tr h="3054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Rome (Italie)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Eté 2024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2016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Décision politique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359189398"/>
                  </a:ext>
                </a:extLst>
              </a:tr>
              <a:tr h="461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Budapest (Hongrie)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Eté 2024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2017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Décision politique avant référendum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 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3943391537"/>
                  </a:ext>
                </a:extLst>
              </a:tr>
              <a:tr h="3054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Graubünden (Suisse)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2026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2017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Non: 60,1%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51%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729739617"/>
                  </a:ext>
                </a:extLst>
              </a:tr>
              <a:tr h="3132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Calgary (Canada)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2026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2018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Non: 56,4%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39,7%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4066947181"/>
                  </a:ext>
                </a:extLst>
              </a:tr>
              <a:tr h="148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Sion (Suisse)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Hiver 2026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2018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Referendum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>
                          <a:effectLst/>
                        </a:rPr>
                        <a:t>Non: 54%</a:t>
                      </a:r>
                      <a:endParaRPr lang="fr-FR" sz="9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kern="100" dirty="0">
                          <a:effectLst/>
                        </a:rPr>
                        <a:t>62,6%</a:t>
                      </a:r>
                      <a:endParaRPr lang="fr-FR" sz="9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97" marR="56197" marT="0" marB="0"/>
                </a:tc>
                <a:extLst>
                  <a:ext uri="{0D108BD9-81ED-4DB2-BD59-A6C34878D82A}">
                    <a16:rowId xmlns:a16="http://schemas.microsoft.com/office/drawing/2014/main" val="111046645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E70FD43-8282-9D98-79E0-203774BC71F6}"/>
              </a:ext>
            </a:extLst>
          </p:cNvPr>
          <p:cNvSpPr txBox="1"/>
          <p:nvPr/>
        </p:nvSpPr>
        <p:spPr>
          <a:xfrm>
            <a:off x="0" y="1369388"/>
            <a:ext cx="530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Tableau 9. Candidatures olympiques abandonnées entre 2013 et 2018</a:t>
            </a:r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940FFE7C-5459-372F-C9B9-0EE9C4B6BA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3687400"/>
              </p:ext>
            </p:extLst>
          </p:nvPr>
        </p:nvGraphicFramePr>
        <p:xfrm>
          <a:off x="6841640" y="602615"/>
          <a:ext cx="5010150" cy="282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9D1E5109-F083-2834-47F6-211A63B87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9114187"/>
              </p:ext>
            </p:extLst>
          </p:nvPr>
        </p:nvGraphicFramePr>
        <p:xfrm>
          <a:off x="6841640" y="3562388"/>
          <a:ext cx="5113655" cy="323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601E7040-ACBA-44BA-7998-659C085BFD65}"/>
              </a:ext>
            </a:extLst>
          </p:cNvPr>
          <p:cNvSpPr txBox="1"/>
          <p:nvPr/>
        </p:nvSpPr>
        <p:spPr>
          <a:xfrm>
            <a:off x="0" y="6198184"/>
            <a:ext cx="58393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9, Graphiques 2 et 3 – Source : </a:t>
            </a:r>
            <a:r>
              <a:rPr lang="fr-FR" sz="11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Morteau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Alexandre, </a:t>
            </a:r>
            <a:r>
              <a:rPr lang="fr-FR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consensus olympique : la construction politique et administrative des grands évènements sportifs internationaux, d’Albertville 1992 à Paris 2024</a:t>
            </a:r>
            <a:r>
              <a:rPr lang="fr-FR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thèse de doctorat, Paris-Dauphine (PSL), 2022.</a:t>
            </a:r>
            <a:endParaRPr lang="fr-FR" sz="16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906DCB7-A106-0848-2ED5-09845E6EECD7}"/>
              </a:ext>
            </a:extLst>
          </p:cNvPr>
          <p:cNvSpPr txBox="1"/>
          <p:nvPr/>
        </p:nvSpPr>
        <p:spPr>
          <a:xfrm>
            <a:off x="182880" y="458397"/>
            <a:ext cx="4773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Opposition aux candidatures</a:t>
            </a:r>
          </a:p>
        </p:txBody>
      </p:sp>
    </p:spTree>
    <p:extLst>
      <p:ext uri="{BB962C8B-B14F-4D97-AF65-F5344CB8AC3E}">
        <p14:creationId xmlns:p14="http://schemas.microsoft.com/office/powerpoint/2010/main" val="35099386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3427</Words>
  <Application>Microsoft Office PowerPoint</Application>
  <PresentationFormat>Grand écran</PresentationFormat>
  <Paragraphs>1198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Times New Roman</vt:lpstr>
      <vt:lpstr>Thème Office</vt:lpstr>
      <vt:lpstr>Les Jeux Olympiques en chiffres et tableaux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Jeux Olympiques en chiffres et tableaux</dc:title>
  <dc:creator>Alexandre MORTEAU</dc:creator>
  <cp:lastModifiedBy>Marjolaine Guillemet</cp:lastModifiedBy>
  <cp:revision>3</cp:revision>
  <dcterms:created xsi:type="dcterms:W3CDTF">2024-05-27T14:47:24Z</dcterms:created>
  <dcterms:modified xsi:type="dcterms:W3CDTF">2024-06-10T13:23:37Z</dcterms:modified>
</cp:coreProperties>
</file>